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1"/>
  </p:notesMasterIdLst>
  <p:handoutMasterIdLst>
    <p:handoutMasterId r:id="rId12"/>
  </p:handoutMasterIdLst>
  <p:sldIdLst>
    <p:sldId id="435" r:id="rId5"/>
    <p:sldId id="467" r:id="rId6"/>
    <p:sldId id="471" r:id="rId7"/>
    <p:sldId id="470" r:id="rId8"/>
    <p:sldId id="468" r:id="rId9"/>
    <p:sldId id="466" r:id="rId10"/>
  </p:sldIdLst>
  <p:sldSz cx="24382413" cy="13716000"/>
  <p:notesSz cx="6858000" cy="9144000"/>
  <p:embeddedFontLst>
    <p:embeddedFont>
      <p:font typeface="Bitter" pitchFamily="2" charset="77"/>
      <p:regular r:id="rId13"/>
      <p:bold r:id="rId14"/>
      <p:italic r:id="rId15"/>
      <p:boldItalic r:id="rId16"/>
    </p:embeddedFont>
    <p:embeddedFont>
      <p:font typeface="Bitter Medium" pitchFamily="2" charset="77"/>
      <p:regular r:id="rId17"/>
      <p:italic r:id="rId18"/>
    </p:embeddedFont>
    <p:embeddedFont>
      <p:font typeface="Bitter SemiBold" pitchFamily="2" charset="77"/>
      <p:regular r:id="rId19"/>
      <p:bold r:id="rId20"/>
      <p:italic r:id="rId21"/>
      <p:boldItalic r:id="rId22"/>
    </p:embeddedFont>
    <p:embeddedFont>
      <p:font typeface="Rubik" pitchFamily="2" charset="-79"/>
      <p:regular r:id="rId23"/>
      <p:bold r:id="rId24"/>
      <p:italic r:id="rId25"/>
      <p:boldItalic r:id="rId26"/>
    </p:embeddedFont>
    <p:embeddedFont>
      <p:font typeface="Rubik Medium" pitchFamily="2" charset="-79"/>
      <p:regular r:id="rId27"/>
      <p:italic r:id="rId28"/>
    </p:embeddedFont>
    <p:embeddedFont>
      <p:font typeface="Rubik SemiBold" pitchFamily="2" charset="-79"/>
      <p:regular r:id="rId29"/>
      <p:bold r:id="rId30"/>
      <p:italic r:id="rId31"/>
      <p:boldItalic r:id="rId32"/>
    </p:embeddedFont>
  </p:embeddedFontLst>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8" autoAdjust="0"/>
    <p:restoredTop sz="96327" autoAdjust="0"/>
  </p:normalViewPr>
  <p:slideViewPr>
    <p:cSldViewPr snapToGrid="0">
      <p:cViewPr varScale="1">
        <p:scale>
          <a:sx n="53" d="100"/>
          <a:sy n="53" d="100"/>
        </p:scale>
        <p:origin x="184" y="544"/>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27/06/2025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27/06/2025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606857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27/06/2025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27/06/2025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27/06/2025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27/06/2025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27/06/2025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27/06/2025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6/27/25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6/27/25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6/27/25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6/27/25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6/27/25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6/27/25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6/27/25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6/27/25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6/27/25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6/27/25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27/06/2025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27/06/2025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metabarcod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gbif.org/metabarcoding"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gbif.org/ipt" TargetMode="External"/><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hyperlink" Target="https://mdt.gbif-uat.or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gbif.org/nodes" TargetMode="External"/><Relationship Id="rId7" Type="http://schemas.openxmlformats.org/officeDocument/2006/relationships/hyperlink" Target="https://www.gbif.org/metabarcoding" TargetMode="External"/><Relationship Id="rId2" Type="http://schemas.openxmlformats.org/officeDocument/2006/relationships/hyperlink" Target="https://www.gbif.org/new-data-model" TargetMode="External"/><Relationship Id="rId1" Type="http://schemas.openxmlformats.org/officeDocument/2006/relationships/slideLayout" Target="../slideLayouts/slideLayout3.xml"/><Relationship Id="rId6" Type="http://schemas.openxmlformats.org/officeDocument/2006/relationships/hyperlink" Target="https://docs.gbif.org/publishing-dna-derived-data/en/" TargetMode="External"/><Relationship Id="rId5" Type="http://schemas.openxmlformats.org/officeDocument/2006/relationships/hyperlink" Target="https://www.gbif.org/dataset/search?q=converter" TargetMode="External"/><Relationship Id="rId4" Type="http://schemas.openxmlformats.org/officeDocument/2006/relationships/hyperlink" Target="https://mdt.gbif-uat.org/"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doi.org/10.35035/doc-wkpc-m352" TargetMode="External"/><Relationship Id="rId3" Type="http://schemas.openxmlformats.org/officeDocument/2006/relationships/image" Target="../media/image13.png"/><Relationship Id="rId7" Type="http://schemas.openxmlformats.org/officeDocument/2006/relationships/hyperlink" Target="https://www.gbif.org/article/asp3RhYr7clY8Bpdxarrr"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gbif.org/news/3gm3lJaUQgTKZJRm6TiBff" TargetMode="External"/><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hyperlink" Target="https://www.gbif.org/metabarcodin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gbif.org/dataset/652ac1af-3907-4fd3-a509-2151a00bccc2" TargetMode="External"/><Relationship Id="rId7" Type="http://schemas.openxmlformats.org/officeDocument/2006/relationships/hyperlink" Target="https://www.gbif.org/metabarcoding"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set/9358fbd7-cfd0-4eab-99fa-0934396a0529" TargetMode="External"/><Relationship Id="rId11" Type="http://schemas.openxmlformats.org/officeDocument/2006/relationships/image" Target="../media/image19.png"/><Relationship Id="rId5" Type="http://schemas.openxmlformats.org/officeDocument/2006/relationships/hyperlink" Target="https://www.gbif.org/dataset/d90cfe48-fe51-4206-b29d-f4c5cb67fa4a" TargetMode="External"/><Relationship Id="rId10" Type="http://schemas.openxmlformats.org/officeDocument/2006/relationships/image" Target="../media/image18.png"/><Relationship Id="rId4" Type="http://schemas.openxmlformats.org/officeDocument/2006/relationships/hyperlink" Target="https://www.gbif.org/dataset/4e6a1cb8-7599-4c60-b588-d18ec2c060ee" TargetMode="Externa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a:solidFill>
                  <a:schemeClr val="tx1">
                    <a:lumMod val="75000"/>
                    <a:lumOff val="25000"/>
                  </a:schemeClr>
                </a:solidFill>
                <a:hlinkClick r:id="rId3"/>
              </a:rPr>
              <a:t>gbif.org/metabarcoding</a:t>
            </a:r>
            <a:r>
              <a:rPr lang="en-GB" sz="3200" dirty="0">
                <a:solidFill>
                  <a:schemeClr val="tx1">
                    <a:lumMod val="75000"/>
                    <a:lumOff val="25000"/>
                  </a:schemeClr>
                </a:solidFill>
              </a:rPr>
              <a:t> </a:t>
            </a:r>
          </a:p>
        </p:txBody>
      </p:sp>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2109788" y="2709069"/>
            <a:ext cx="8640762" cy="8297863"/>
          </a:xfrm>
        </p:spPr>
        <p:txBody>
          <a:bodyPr>
            <a:normAutofit/>
          </a:bodyPr>
          <a:lstStyle/>
          <a:p>
            <a:pPr algn="ctr">
              <a:lnSpc>
                <a:spcPct val="100000"/>
              </a:lnSpc>
            </a:pPr>
            <a:r>
              <a:rPr lang="en-GB" sz="8000" b="1" dirty="0">
                <a:solidFill>
                  <a:schemeClr val="tx1">
                    <a:lumMod val="75000"/>
                    <a:lumOff val="25000"/>
                  </a:schemeClr>
                </a:solidFill>
                <a:latin typeface="Bitter" pitchFamily="2" charset="77"/>
              </a:rPr>
              <a:t>Metabarcoding Data Programme</a:t>
            </a:r>
          </a:p>
        </p:txBody>
      </p:sp>
      <p:pic>
        <p:nvPicPr>
          <p:cNvPr id="4" name="Picture 3" descr="A close-up of a sea creature&#10;&#10;AI-generated content may be incorrect.">
            <a:extLst>
              <a:ext uri="{FF2B5EF4-FFF2-40B4-BE49-F238E27FC236}">
                <a16:creationId xmlns:a16="http://schemas.microsoft.com/office/drawing/2014/main" id="{E50CB65C-78DE-C461-D817-A58D29E44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4695" y="5056913"/>
            <a:ext cx="12933334" cy="5369469"/>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9956"/>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Metabarcoding data programme</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a:latin typeface="Bitter Medium" pitchFamily="2" charset="77"/>
              </a:rPr>
              <a:t>Pilot initiative to strengthen links between the GBIF network and DNA metabarcoding data communities while building node capacity for standardizing the publication of biodiversity data through the Metabarcoding Data Toolkit</a:t>
            </a:r>
            <a:endParaRPr lang="en-DK" i="1" dirty="0">
              <a:latin typeface="Bitter Medium" pitchFamily="2" charset="77"/>
            </a:endParaRPr>
          </a:p>
        </p:txBody>
      </p:sp>
      <p:pic>
        <p:nvPicPr>
          <p:cNvPr id="15" name="Picture 14" descr="A close-up of a variety of insects&#10;&#10;AI-generated content may be incorrect.">
            <a:extLst>
              <a:ext uri="{FF2B5EF4-FFF2-40B4-BE49-F238E27FC236}">
                <a16:creationId xmlns:a16="http://schemas.microsoft.com/office/drawing/2014/main" id="{2FD59278-0D6F-7FAE-0FA3-79761C70D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84" y="3387460"/>
            <a:ext cx="10473531" cy="8020579"/>
          </a:xfrm>
          <a:prstGeom prst="rect">
            <a:avLst/>
          </a:prstGeom>
        </p:spPr>
      </p:pic>
      <p:sp>
        <p:nvSpPr>
          <p:cNvPr id="16" name="Footer Placeholder 1">
            <a:extLst>
              <a:ext uri="{FF2B5EF4-FFF2-40B4-BE49-F238E27FC236}">
                <a16:creationId xmlns:a16="http://schemas.microsoft.com/office/drawing/2014/main" id="{A8FFC8E5-9FB5-7947-D509-A501C67F6B3B}"/>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4"/>
              </a:rPr>
              <a:t>gbif.org/metabarcoding</a:t>
            </a:r>
            <a:r>
              <a:rPr lang="en-GB" sz="3200" dirty="0">
                <a:solidFill>
                  <a:schemeClr val="tx1">
                    <a:lumMod val="75000"/>
                    <a:lumOff val="25000"/>
                  </a:schemeClr>
                </a:solidFill>
              </a:rPr>
              <a:t> </a:t>
            </a:r>
          </a:p>
        </p:txBody>
      </p:sp>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6034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E9E867-6B27-62D0-7601-DBFDD0A033F1}"/>
              </a:ext>
            </a:extLst>
          </p:cNvPr>
          <p:cNvSpPr>
            <a:spLocks noGrp="1"/>
          </p:cNvSpPr>
          <p:nvPr>
            <p:ph type="ftr" sz="quarter" idx="11"/>
          </p:nvPr>
        </p:nvSpPr>
        <p:spPr/>
        <p:txBody>
          <a:bodyPr/>
          <a:lstStyle/>
          <a:p>
            <a:endParaRPr lang="en-DK" dirty="0"/>
          </a:p>
        </p:txBody>
      </p:sp>
      <p:sp>
        <p:nvSpPr>
          <p:cNvPr id="6" name="Title 5">
            <a:extLst>
              <a:ext uri="{FF2B5EF4-FFF2-40B4-BE49-F238E27FC236}">
                <a16:creationId xmlns:a16="http://schemas.microsoft.com/office/drawing/2014/main" id="{4A2377A0-320A-F8B7-3A6F-006CF32708CE}"/>
              </a:ext>
            </a:extLst>
          </p:cNvPr>
          <p:cNvSpPr>
            <a:spLocks noGrp="1"/>
          </p:cNvSpPr>
          <p:nvPr>
            <p:ph type="title"/>
          </p:nvPr>
        </p:nvSpPr>
        <p:spPr/>
        <p:txBody>
          <a:bodyPr>
            <a:normAutofit/>
          </a:bodyPr>
          <a:lstStyle/>
          <a:p>
            <a:r>
              <a:rPr lang="en-GB" b="0" dirty="0"/>
              <a:t>Try out the demo version</a:t>
            </a:r>
            <a:endParaRPr lang="en-DK" dirty="0"/>
          </a:p>
        </p:txBody>
      </p:sp>
      <p:pic>
        <p:nvPicPr>
          <p:cNvPr id="9" name="Picture Placeholder 8">
            <a:extLst>
              <a:ext uri="{FF2B5EF4-FFF2-40B4-BE49-F238E27FC236}">
                <a16:creationId xmlns:a16="http://schemas.microsoft.com/office/drawing/2014/main" id="{D6AECE0B-4021-CA78-514D-5E41BE2D99AD}"/>
              </a:ext>
            </a:extLst>
          </p:cNvPr>
          <p:cNvPicPr>
            <a:picLocks noGrp="1" noChangeAspect="1"/>
          </p:cNvPicPr>
          <p:nvPr>
            <p:ph type="pic" sz="quarter" idx="13"/>
          </p:nvPr>
        </p:nvPicPr>
        <p:blipFill>
          <a:blip r:embed="rId2"/>
          <a:srcRect l="-16658" t="-1" r="-16243" b="604"/>
          <a:stretch>
            <a:fillRect/>
          </a:stretch>
        </p:blipFill>
        <p:spPr>
          <a:xfrm>
            <a:off x="12209066" y="3257550"/>
            <a:ext cx="11484768" cy="8297863"/>
          </a:xfrm>
        </p:spPr>
      </p:pic>
      <p:sp>
        <p:nvSpPr>
          <p:cNvPr id="8" name="Text Placeholder 7">
            <a:extLst>
              <a:ext uri="{FF2B5EF4-FFF2-40B4-BE49-F238E27FC236}">
                <a16:creationId xmlns:a16="http://schemas.microsoft.com/office/drawing/2014/main" id="{8CB3350E-4EA5-BD84-BE3A-34FD21ADF588}"/>
              </a:ext>
            </a:extLst>
          </p:cNvPr>
          <p:cNvSpPr>
            <a:spLocks noGrp="1"/>
          </p:cNvSpPr>
          <p:nvPr>
            <p:ph type="body" sz="quarter" idx="14"/>
          </p:nvPr>
        </p:nvSpPr>
        <p:spPr>
          <a:xfrm>
            <a:off x="706438" y="3257550"/>
            <a:ext cx="11485562" cy="8297863"/>
          </a:xfrm>
        </p:spPr>
        <p:txBody>
          <a:bodyPr>
            <a:normAutofit fontScale="85000" lnSpcReduction="10000"/>
          </a:bodyPr>
          <a:lstStyle/>
          <a:p>
            <a:r>
              <a:rPr lang="en-GB" b="1" dirty="0"/>
              <a:t>Publishing mode:</a:t>
            </a:r>
            <a:r>
              <a:rPr lang="en-GB" dirty="0"/>
              <a:t> In this mode, users can register datasets with GBIF on behalf of their organizations. The Metabarcoding Data Toolkit functions like an </a:t>
            </a:r>
            <a:r>
              <a:rPr lang="en-GB" dirty="0">
                <a:hlinkClick r:id="rId3"/>
              </a:rPr>
              <a:t>IPT</a:t>
            </a:r>
            <a:r>
              <a:rPr lang="en-GB" dirty="0"/>
              <a:t>, operating as a platform for publishing hosted datasets directly by GBIF.</a:t>
            </a:r>
          </a:p>
          <a:p>
            <a:r>
              <a:rPr lang="en-GB" b="1" dirty="0"/>
              <a:t>Conversion-only mode:</a:t>
            </a:r>
            <a:r>
              <a:rPr lang="en-GB" dirty="0"/>
              <a:t> In this mode, users can prepare their datasets using the MDT but the processed datasets/archive must be download and published through other channels, such as a GBIF IPT installation. This mode is suitable for scenarios where data holders are undecided whether to have GBIF host their datasets or not.</a:t>
            </a:r>
          </a:p>
          <a:p>
            <a:r>
              <a:rPr lang="en-GB" dirty="0">
                <a:hlinkClick r:id="rId4"/>
              </a:rPr>
              <a:t>Check out the metabarcoding data toolkit</a:t>
            </a:r>
            <a:endParaRPr lang="en-GB" dirty="0"/>
          </a:p>
          <a:p>
            <a:endParaRPr lang="en-DK" dirty="0"/>
          </a:p>
        </p:txBody>
      </p:sp>
    </p:spTree>
    <p:extLst>
      <p:ext uri="{BB962C8B-B14F-4D97-AF65-F5344CB8AC3E}">
        <p14:creationId xmlns:p14="http://schemas.microsoft.com/office/powerpoint/2010/main" val="1610212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Metabarcoding data programme</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ormAutofit fontScale="77500" lnSpcReduction="20000"/>
          </a:bodyPr>
          <a:lstStyle/>
          <a:p>
            <a:r>
              <a:rPr lang="en-GB" dirty="0"/>
              <a:t>In its ongoing efforts to enrich the </a:t>
            </a:r>
            <a:r>
              <a:rPr lang="en-GB" dirty="0">
                <a:hlinkClick r:id="rId2"/>
              </a:rPr>
              <a:t>GBIF data model</a:t>
            </a:r>
            <a:r>
              <a:rPr lang="en-GB" dirty="0"/>
              <a:t> and accommodate a broader range of biodiversity data, the GBIF Secretariat has launched a new programme aimed at improving the integration of DNA metabarcoding data. </a:t>
            </a:r>
            <a:r>
              <a:rPr lang="en-GB" dirty="0">
                <a:hlinkClick r:id="rId3"/>
              </a:rPr>
              <a:t>GBIF nodes</a:t>
            </a:r>
            <a:r>
              <a:rPr lang="en-GB" dirty="0"/>
              <a:t> that participate in the initiative's pilot phase will manage instances of a newly developed tool—the </a:t>
            </a:r>
            <a:r>
              <a:rPr lang="en-GB" b="1" dirty="0">
                <a:hlinkClick r:id="rId4"/>
              </a:rPr>
              <a:t>Metabarcoding Data Toolkit</a:t>
            </a:r>
            <a:r>
              <a:rPr lang="en-GB" dirty="0"/>
              <a:t> (MDT)—enabling them to engage researchers and communities around the world who hold metabarcoding data on biodiversity.</a:t>
            </a:r>
          </a:p>
          <a:p>
            <a:r>
              <a:rPr lang="en-GB" dirty="0"/>
              <a:t>Node managers are invited to apply to signal their interest in managing an installation of the MDT. Input from GBIF nodes and testing on </a:t>
            </a:r>
            <a:r>
              <a:rPr lang="en-GB" dirty="0">
                <a:hlinkClick r:id="rId5"/>
              </a:rPr>
              <a:t>multiple eDNA datasets</a:t>
            </a:r>
            <a:r>
              <a:rPr lang="en-GB" dirty="0"/>
              <a:t> has shaped the tool, which provides a </a:t>
            </a:r>
            <a:r>
              <a:rPr lang="en-GB" dirty="0">
                <a:hlinkClick r:id="rId6"/>
              </a:rPr>
              <a:t>standardized approach</a:t>
            </a:r>
            <a:r>
              <a:rPr lang="en-GB" dirty="0"/>
              <a:t> for formatting and publishing metabarcoding data.</a:t>
            </a:r>
          </a:p>
          <a:p>
            <a:r>
              <a:rPr lang="en-GB" dirty="0"/>
              <a:t>The objective of this programme is to empower GBIF nodes to support and mobilize DNA metabarcoding data within their own networks. Programme activities will include not only testing and refining the MDT to meet the needs of both nodes and users, but also providing nodes with training to administer the tool, refining and translating guidance materials, and aligning workflows for metabarcoding data with the GBIF network's structures and practices.</a:t>
            </a:r>
          </a:p>
        </p:txBody>
      </p:sp>
      <p:sp>
        <p:nvSpPr>
          <p:cNvPr id="2" name="Footer Placeholder 1">
            <a:extLst>
              <a:ext uri="{FF2B5EF4-FFF2-40B4-BE49-F238E27FC236}">
                <a16:creationId xmlns:a16="http://schemas.microsoft.com/office/drawing/2014/main" id="{CDA7E2DB-194A-DEBA-DBF6-A0D08459FD43}"/>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7"/>
              </a:rPr>
              <a:t>gbif.org/metabarcoding</a:t>
            </a:r>
            <a:r>
              <a:rPr lang="en-GB" sz="3200" dirty="0">
                <a:solidFill>
                  <a:schemeClr val="tx1">
                    <a:lumMod val="75000"/>
                    <a:lumOff val="25000"/>
                  </a:schemeClr>
                </a:solidFill>
              </a:rPr>
              <a:t> </a:t>
            </a:r>
          </a:p>
        </p:txBody>
      </p:sp>
    </p:spTree>
    <p:extLst>
      <p:ext uri="{BB962C8B-B14F-4D97-AF65-F5344CB8AC3E}">
        <p14:creationId xmlns:p14="http://schemas.microsoft.com/office/powerpoint/2010/main" val="104720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publishers of soil-related data</a:t>
            </a:r>
          </a:p>
        </p:txBody>
      </p:sp>
      <p:pic>
        <p:nvPicPr>
          <p:cNvPr id="34" name="Picture Placeholder 33">
            <a:extLst>
              <a:ext uri="{FF2B5EF4-FFF2-40B4-BE49-F238E27FC236}">
                <a16:creationId xmlns:a16="http://schemas.microsoft.com/office/drawing/2014/main" id="{F0CA05DF-F611-415F-3F5C-4E0E2CF1944F}"/>
              </a:ext>
            </a:extLst>
          </p:cNvPr>
          <p:cNvPicPr>
            <a:picLocks noGrp="1" noChangeAspect="1"/>
          </p:cNvPicPr>
          <p:nvPr>
            <p:ph type="pic" sz="quarter" idx="13"/>
          </p:nvPr>
        </p:nvPicPr>
        <p:blipFill>
          <a:blip r:embed="rId3"/>
          <a:srcRect l="11462" r="11462"/>
          <a:stretch>
            <a:fillRect/>
          </a:stretch>
        </p:blipFill>
        <p:spPr/>
      </p:pic>
      <p:pic>
        <p:nvPicPr>
          <p:cNvPr id="35" name="Picture Placeholder 34">
            <a:extLst>
              <a:ext uri="{FF2B5EF4-FFF2-40B4-BE49-F238E27FC236}">
                <a16:creationId xmlns:a16="http://schemas.microsoft.com/office/drawing/2014/main" id="{BB9BABD0-3467-C8BA-B376-53658B94F1CA}"/>
              </a:ext>
            </a:extLst>
          </p:cNvPr>
          <p:cNvPicPr>
            <a:picLocks noGrp="1" noChangeAspect="1"/>
          </p:cNvPicPr>
          <p:nvPr>
            <p:ph type="pic" sz="quarter" idx="18"/>
          </p:nvPr>
        </p:nvPicPr>
        <p:blipFill>
          <a:blip r:embed="rId4"/>
          <a:srcRect l="11453" r="11453"/>
          <a:stretch>
            <a:fillRect/>
          </a:stretch>
        </p:blipFill>
        <p:spPr/>
      </p:pic>
      <p:pic>
        <p:nvPicPr>
          <p:cNvPr id="36" name="Picture Placeholder 35">
            <a:extLst>
              <a:ext uri="{FF2B5EF4-FFF2-40B4-BE49-F238E27FC236}">
                <a16:creationId xmlns:a16="http://schemas.microsoft.com/office/drawing/2014/main" id="{79F88292-AAEC-9859-73B5-48FCF18F28A2}"/>
              </a:ext>
            </a:extLst>
          </p:cNvPr>
          <p:cNvPicPr>
            <a:picLocks noGrp="1" noChangeAspect="1"/>
          </p:cNvPicPr>
          <p:nvPr>
            <p:ph type="pic" sz="quarter" idx="20"/>
          </p:nvPr>
        </p:nvPicPr>
        <p:blipFill>
          <a:blip r:embed="rId5"/>
          <a:srcRect l="-16144" t="186" r="-21901" b="-676"/>
          <a:stretch>
            <a:fillRect/>
          </a:stretch>
        </p:blipFill>
        <p:spPr>
          <a:xfrm>
            <a:off x="16350512" y="3263899"/>
            <a:ext cx="7308000" cy="3420000"/>
          </a:xfrm>
        </p:spPr>
      </p:pic>
      <p:sp>
        <p:nvSpPr>
          <p:cNvPr id="31" name="Text Placeholder 30">
            <a:extLst>
              <a:ext uri="{FF2B5EF4-FFF2-40B4-BE49-F238E27FC236}">
                <a16:creationId xmlns:a16="http://schemas.microsoft.com/office/drawing/2014/main" id="{ADFEEE0A-B14B-E348-975E-8BCC3CB01872}"/>
              </a:ext>
            </a:extLst>
          </p:cNvPr>
          <p:cNvSpPr>
            <a:spLocks noGrp="1"/>
          </p:cNvSpPr>
          <p:nvPr>
            <p:ph type="body" sz="quarter" idx="22"/>
          </p:nvPr>
        </p:nvSpPr>
        <p:spPr/>
        <p:txBody>
          <a:bodyPr>
            <a:normAutofit/>
          </a:bodyPr>
          <a:lstStyle/>
          <a:p>
            <a:r>
              <a:rPr lang="en-GB" sz="3200" dirty="0">
                <a:hlinkClick r:id="rId6"/>
              </a:rPr>
              <a:t>GBIF nodes invited to join pilot for DNA metabarcoding data on biodiversity</a:t>
            </a:r>
            <a:endParaRPr lang="en-GB" sz="3200" dirty="0"/>
          </a:p>
        </p:txBody>
      </p:sp>
      <p:sp>
        <p:nvSpPr>
          <p:cNvPr id="32" name="Text Placeholder 31">
            <a:extLst>
              <a:ext uri="{FF2B5EF4-FFF2-40B4-BE49-F238E27FC236}">
                <a16:creationId xmlns:a16="http://schemas.microsoft.com/office/drawing/2014/main" id="{B823AE78-A3E6-3A60-E25F-43535ECB60E7}"/>
              </a:ext>
            </a:extLst>
          </p:cNvPr>
          <p:cNvSpPr>
            <a:spLocks noGrp="1"/>
          </p:cNvSpPr>
          <p:nvPr>
            <p:ph type="body" sz="quarter" idx="23"/>
          </p:nvPr>
        </p:nvSpPr>
        <p:spPr/>
        <p:txBody>
          <a:bodyPr>
            <a:normAutofit/>
          </a:bodyPr>
          <a:lstStyle/>
          <a:p>
            <a:r>
              <a:rPr lang="en-GB" sz="3200" dirty="0">
                <a:hlinkClick r:id="rId7"/>
              </a:rPr>
              <a:t>GBIF briefing on Digital Sequence Information (DSI)</a:t>
            </a:r>
            <a:endParaRPr lang="en-GB" sz="3200" dirty="0"/>
          </a:p>
        </p:txBody>
      </p:sp>
      <p:sp>
        <p:nvSpPr>
          <p:cNvPr id="33" name="Text Placeholder 32">
            <a:extLst>
              <a:ext uri="{FF2B5EF4-FFF2-40B4-BE49-F238E27FC236}">
                <a16:creationId xmlns:a16="http://schemas.microsoft.com/office/drawing/2014/main" id="{57189CEF-80C8-48B5-5036-E91DB765CADB}"/>
              </a:ext>
            </a:extLst>
          </p:cNvPr>
          <p:cNvSpPr>
            <a:spLocks noGrp="1"/>
          </p:cNvSpPr>
          <p:nvPr>
            <p:ph type="body" sz="quarter" idx="24"/>
          </p:nvPr>
        </p:nvSpPr>
        <p:spPr/>
        <p:txBody>
          <a:bodyPr>
            <a:normAutofit/>
          </a:bodyPr>
          <a:lstStyle/>
          <a:p>
            <a:r>
              <a:rPr lang="en-GB" sz="3200" dirty="0">
                <a:hlinkClick r:id="rId8"/>
              </a:rPr>
              <a:t>Metabarcoding Data Toolkit – user guide</a:t>
            </a:r>
            <a:endParaRPr lang="en-GB" sz="3200" dirty="0"/>
          </a:p>
        </p:txBody>
      </p:sp>
      <p:sp>
        <p:nvSpPr>
          <p:cNvPr id="37" name="Footer Placeholder 1">
            <a:extLst>
              <a:ext uri="{FF2B5EF4-FFF2-40B4-BE49-F238E27FC236}">
                <a16:creationId xmlns:a16="http://schemas.microsoft.com/office/drawing/2014/main" id="{852CF859-A951-5BDA-54C1-253F7ED1C930}"/>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9"/>
              </a:rPr>
              <a:t>gbif.org/metabarcoding</a:t>
            </a:r>
            <a:r>
              <a:rPr lang="en-GB" sz="3200" dirty="0">
                <a:solidFill>
                  <a:schemeClr val="tx1">
                    <a:lumMod val="75000"/>
                    <a:lumOff val="25000"/>
                  </a:schemeClr>
                </a:solidFill>
              </a:rPr>
              <a:t> </a:t>
            </a:r>
          </a:p>
        </p:txBody>
      </p:sp>
    </p:spTree>
    <p:extLst>
      <p:ext uri="{BB962C8B-B14F-4D97-AF65-F5344CB8AC3E}">
        <p14:creationId xmlns:p14="http://schemas.microsoft.com/office/powerpoint/2010/main" val="2383991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59956"/>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b="0" dirty="0"/>
              <a:t>Featured metabarcoding datasets</a:t>
            </a:r>
          </a:p>
        </p:txBody>
      </p:sp>
      <p:sp>
        <p:nvSpPr>
          <p:cNvPr id="16" name="Text Placeholder 15">
            <a:extLst>
              <a:ext uri="{FF2B5EF4-FFF2-40B4-BE49-F238E27FC236}">
                <a16:creationId xmlns:a16="http://schemas.microsoft.com/office/drawing/2014/main" id="{EF36804B-D524-6E86-E9A1-4BDBFD42FDB2}"/>
              </a:ext>
            </a:extLst>
          </p:cNvPr>
          <p:cNvSpPr>
            <a:spLocks noGrp="1"/>
          </p:cNvSpPr>
          <p:nvPr>
            <p:ph type="body" sz="quarter" idx="28"/>
          </p:nvPr>
        </p:nvSpPr>
        <p:spPr/>
        <p:txBody>
          <a:bodyPr>
            <a:normAutofit fontScale="92500" lnSpcReduction="20000"/>
          </a:bodyPr>
          <a:lstStyle/>
          <a:p>
            <a:r>
              <a:rPr lang="en-GB" dirty="0">
                <a:hlinkClick r:id="rId3"/>
              </a:rPr>
              <a:t>eDNA from water column to characterise fish and invertebrate communities from 30 sites in the Belgian Part of the North Sea -COI</a:t>
            </a:r>
            <a:endParaRPr lang="en-GB" dirty="0"/>
          </a:p>
        </p:txBody>
      </p:sp>
      <p:sp>
        <p:nvSpPr>
          <p:cNvPr id="17" name="Text Placeholder 16">
            <a:extLst>
              <a:ext uri="{FF2B5EF4-FFF2-40B4-BE49-F238E27FC236}">
                <a16:creationId xmlns:a16="http://schemas.microsoft.com/office/drawing/2014/main" id="{0F24650A-36D1-FBA6-B1C8-F2089E7768E1}"/>
              </a:ext>
            </a:extLst>
          </p:cNvPr>
          <p:cNvSpPr>
            <a:spLocks noGrp="1"/>
          </p:cNvSpPr>
          <p:nvPr>
            <p:ph type="body" sz="quarter" idx="29"/>
          </p:nvPr>
        </p:nvSpPr>
        <p:spPr/>
        <p:txBody>
          <a:bodyPr>
            <a:normAutofit fontScale="77500" lnSpcReduction="20000"/>
          </a:bodyPr>
          <a:lstStyle/>
          <a:p>
            <a:r>
              <a:rPr lang="en-GB" dirty="0">
                <a:hlinkClick r:id="rId4"/>
              </a:rPr>
              <a:t>Eukaryotes detected in marine water (collected July 2023) from the North Atlantic by the MSC Poesia cruise ship; inferred from 18S DNA metabarcoding data.</a:t>
            </a:r>
            <a:endParaRPr lang="en-GB" dirty="0"/>
          </a:p>
        </p:txBody>
      </p:sp>
      <p:sp>
        <p:nvSpPr>
          <p:cNvPr id="18" name="Text Placeholder 17">
            <a:extLst>
              <a:ext uri="{FF2B5EF4-FFF2-40B4-BE49-F238E27FC236}">
                <a16:creationId xmlns:a16="http://schemas.microsoft.com/office/drawing/2014/main" id="{E652EEF5-85F9-7DF8-2529-23BD559427CB}"/>
              </a:ext>
            </a:extLst>
          </p:cNvPr>
          <p:cNvSpPr>
            <a:spLocks noGrp="1"/>
          </p:cNvSpPr>
          <p:nvPr>
            <p:ph type="body" sz="quarter" idx="30"/>
          </p:nvPr>
        </p:nvSpPr>
        <p:spPr/>
        <p:txBody>
          <a:bodyPr>
            <a:normAutofit fontScale="77500" lnSpcReduction="20000"/>
          </a:bodyPr>
          <a:lstStyle/>
          <a:p>
            <a:r>
              <a:rPr lang="en-GB" dirty="0">
                <a:hlinkClick r:id="rId5"/>
              </a:rPr>
              <a:t>Comparison of Environmental DNA and SCUBA Diving Methods to Survey Keystone Rockfish Species on the Central Coast of British Columbia, Canada</a:t>
            </a:r>
            <a:endParaRPr lang="en-GB" dirty="0"/>
          </a:p>
        </p:txBody>
      </p:sp>
      <p:sp>
        <p:nvSpPr>
          <p:cNvPr id="19" name="Text Placeholder 18">
            <a:extLst>
              <a:ext uri="{FF2B5EF4-FFF2-40B4-BE49-F238E27FC236}">
                <a16:creationId xmlns:a16="http://schemas.microsoft.com/office/drawing/2014/main" id="{AEC16198-C5D3-05C3-5375-E5D605C9FE73}"/>
              </a:ext>
            </a:extLst>
          </p:cNvPr>
          <p:cNvSpPr>
            <a:spLocks noGrp="1"/>
          </p:cNvSpPr>
          <p:nvPr>
            <p:ph type="body" sz="quarter" idx="31"/>
          </p:nvPr>
        </p:nvSpPr>
        <p:spPr/>
        <p:txBody>
          <a:bodyPr>
            <a:normAutofit fontScale="77500" lnSpcReduction="20000"/>
          </a:bodyPr>
          <a:lstStyle/>
          <a:p>
            <a:r>
              <a:rPr lang="en-GB" u="sng" dirty="0">
                <a:hlinkClick r:id="rId6"/>
              </a:rPr>
              <a:t>COI data from: Environmental DNA metabarcoding differentiates between micro-habitats within the rocky intertidal (Shea &amp; Boehm, 2024)</a:t>
            </a:r>
            <a:endParaRPr lang="en-GB" dirty="0"/>
          </a:p>
        </p:txBody>
      </p:sp>
      <p:sp>
        <p:nvSpPr>
          <p:cNvPr id="4" name="Footer Placeholder 1">
            <a:extLst>
              <a:ext uri="{FF2B5EF4-FFF2-40B4-BE49-F238E27FC236}">
                <a16:creationId xmlns:a16="http://schemas.microsoft.com/office/drawing/2014/main" id="{4A5DCAE4-34F1-1AE0-FB06-2212A00FE196}"/>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7"/>
              </a:rPr>
              <a:t>gbif.org/metabarcoding</a:t>
            </a:r>
            <a:r>
              <a:rPr lang="en-GB" sz="3200" dirty="0">
                <a:solidFill>
                  <a:schemeClr val="tx1">
                    <a:lumMod val="75000"/>
                    <a:lumOff val="25000"/>
                  </a:schemeClr>
                </a:solidFill>
              </a:rPr>
              <a:t> </a:t>
            </a:r>
          </a:p>
        </p:txBody>
      </p:sp>
      <p:pic>
        <p:nvPicPr>
          <p:cNvPr id="15" name="Picture Placeholder 14">
            <a:extLst>
              <a:ext uri="{FF2B5EF4-FFF2-40B4-BE49-F238E27FC236}">
                <a16:creationId xmlns:a16="http://schemas.microsoft.com/office/drawing/2014/main" id="{974FE87C-7E13-D20D-F9B5-C0EBFDCA4936}"/>
              </a:ext>
            </a:extLst>
          </p:cNvPr>
          <p:cNvPicPr>
            <a:picLocks noGrp="1" noChangeAspect="1"/>
          </p:cNvPicPr>
          <p:nvPr>
            <p:ph type="pic" sz="quarter" idx="18"/>
          </p:nvPr>
        </p:nvPicPr>
        <p:blipFill>
          <a:blip r:embed="rId8"/>
          <a:srcRect t="7269" b="7269"/>
          <a:stretch>
            <a:fillRect/>
          </a:stretch>
        </p:blipFill>
        <p:spPr/>
      </p:pic>
      <p:pic>
        <p:nvPicPr>
          <p:cNvPr id="20" name="Picture Placeholder 19">
            <a:extLst>
              <a:ext uri="{FF2B5EF4-FFF2-40B4-BE49-F238E27FC236}">
                <a16:creationId xmlns:a16="http://schemas.microsoft.com/office/drawing/2014/main" id="{63F00C17-B8DF-25F6-18AF-584DF672EF94}"/>
              </a:ext>
            </a:extLst>
          </p:cNvPr>
          <p:cNvPicPr>
            <a:picLocks noGrp="1" noChangeAspect="1"/>
          </p:cNvPicPr>
          <p:nvPr>
            <p:ph type="pic" sz="quarter" idx="20"/>
          </p:nvPr>
        </p:nvPicPr>
        <p:blipFill>
          <a:blip r:embed="rId9"/>
          <a:srcRect t="7289" b="7289"/>
          <a:stretch>
            <a:fillRect/>
          </a:stretch>
        </p:blipFill>
        <p:spPr/>
      </p:pic>
      <p:pic>
        <p:nvPicPr>
          <p:cNvPr id="21" name="Picture Placeholder 20">
            <a:extLst>
              <a:ext uri="{FF2B5EF4-FFF2-40B4-BE49-F238E27FC236}">
                <a16:creationId xmlns:a16="http://schemas.microsoft.com/office/drawing/2014/main" id="{11136465-14C7-BE52-783C-FA96AEAAAF39}"/>
              </a:ext>
            </a:extLst>
          </p:cNvPr>
          <p:cNvPicPr>
            <a:picLocks noGrp="1" noChangeAspect="1"/>
          </p:cNvPicPr>
          <p:nvPr>
            <p:ph type="pic" sz="quarter" idx="22"/>
          </p:nvPr>
        </p:nvPicPr>
        <p:blipFill>
          <a:blip r:embed="rId10"/>
          <a:srcRect t="7289" b="7289"/>
          <a:stretch>
            <a:fillRect/>
          </a:stretch>
        </p:blipFill>
        <p:spPr/>
      </p:pic>
      <p:pic>
        <p:nvPicPr>
          <p:cNvPr id="14" name="Picture Placeholder 13">
            <a:extLst>
              <a:ext uri="{FF2B5EF4-FFF2-40B4-BE49-F238E27FC236}">
                <a16:creationId xmlns:a16="http://schemas.microsoft.com/office/drawing/2014/main" id="{419BCA4D-7367-DFE6-9A4C-802BF401AB31}"/>
              </a:ext>
            </a:extLst>
          </p:cNvPr>
          <p:cNvPicPr>
            <a:picLocks noGrp="1" noChangeAspect="1"/>
          </p:cNvPicPr>
          <p:nvPr>
            <p:ph type="pic" sz="quarter" idx="13"/>
          </p:nvPr>
        </p:nvPicPr>
        <p:blipFill>
          <a:blip r:embed="rId11"/>
          <a:srcRect t="7289" b="7289"/>
          <a:stretch>
            <a:fillRect/>
          </a:stretch>
        </p:blipFill>
        <p:spPr>
          <a:prstGeom prst="rect">
            <a:avLst/>
          </a:prstGeom>
        </p:spPr>
      </p:pic>
    </p:spTree>
    <p:extLst>
      <p:ext uri="{BB962C8B-B14F-4D97-AF65-F5344CB8AC3E}">
        <p14:creationId xmlns:p14="http://schemas.microsoft.com/office/powerpoint/2010/main" val="187222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1365</TotalTime>
  <Words>508</Words>
  <Application>Microsoft Macintosh PowerPoint</Application>
  <PresentationFormat>Custom</PresentationFormat>
  <Paragraphs>33</Paragraphs>
  <Slides>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Bitter</vt:lpstr>
      <vt:lpstr>Arial</vt:lpstr>
      <vt:lpstr>Rubik SemiBold</vt:lpstr>
      <vt:lpstr>Bitter SemiBold</vt:lpstr>
      <vt:lpstr>Rubik</vt:lpstr>
      <vt:lpstr>Bitter Medium</vt:lpstr>
      <vt:lpstr>Rubik Medium</vt:lpstr>
      <vt:lpstr>Tema de Office</vt:lpstr>
      <vt:lpstr>PowerPoint Presentation</vt:lpstr>
      <vt:lpstr>Metabarcoding data programme</vt:lpstr>
      <vt:lpstr>Try out the demo version</vt:lpstr>
      <vt:lpstr>Metabarcoding data programme</vt:lpstr>
      <vt:lpstr>Featured publishers of soil-related data</vt:lpstr>
      <vt:lpstr>Featured metabarcoding datasets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5</cp:revision>
  <dcterms:created xsi:type="dcterms:W3CDTF">2025-06-24T13:49:25Z</dcterms:created>
  <dcterms:modified xsi:type="dcterms:W3CDTF">2025-06-27T10:11:38Z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